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Work Sans Medium"/>
      <p:regular r:id="rId33"/>
      <p:bold r:id="rId34"/>
      <p:italic r:id="rId35"/>
      <p:boldItalic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Work Sans Light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Helvetica Neue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42" Type="http://schemas.openxmlformats.org/officeDocument/2006/relationships/font" Target="fonts/WorkSansLight-bold.fntdata"/><Relationship Id="rId41" Type="http://schemas.openxmlformats.org/officeDocument/2006/relationships/font" Target="fonts/WorkSansLight-regular.fntdata"/><Relationship Id="rId44" Type="http://schemas.openxmlformats.org/officeDocument/2006/relationships/font" Target="fonts/WorkSansLight-boldItalic.fntdata"/><Relationship Id="rId43" Type="http://schemas.openxmlformats.org/officeDocument/2006/relationships/font" Target="fonts/WorkSansLight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HelveticaNeue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WorkSansMedium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WorkSansMedium-italic.fntdata"/><Relationship Id="rId34" Type="http://schemas.openxmlformats.org/officeDocument/2006/relationships/font" Target="fonts/WorkSansMedium-bold.fntdata"/><Relationship Id="rId37" Type="http://schemas.openxmlformats.org/officeDocument/2006/relationships/font" Target="fonts/WorkSans-regular.fntdata"/><Relationship Id="rId36" Type="http://schemas.openxmlformats.org/officeDocument/2006/relationships/font" Target="fonts/WorkSansMedium-boldItalic.fntdata"/><Relationship Id="rId39" Type="http://schemas.openxmlformats.org/officeDocument/2006/relationships/font" Target="fonts/WorkSans-italic.fntdata"/><Relationship Id="rId38" Type="http://schemas.openxmlformats.org/officeDocument/2006/relationships/font" Target="fonts/Work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46dfd3d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46dfd3d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63cd79cc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63cd79cc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63cd79cc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63cd79cc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cfcf7cd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cfcf7cd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63cd79cc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63cd79cc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46dfd3e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46dfd3e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3cd79cc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63cd79cc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3cd79c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63cd79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cfcf7cd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cfcf7cd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605056d8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605056d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46dfd3dd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46dfd3dd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3cd79c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63cd79c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3cd79c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63cd79c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63cd79c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63cd79c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63cd79cc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63cd79c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63cd79c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63cd79c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3cd79cc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63cd79c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6dfd3d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46dfd3d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6dfd3e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6dfd3e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" id="59" name="Google Shape;59;p15"/>
          <p:cNvSpPr/>
          <p:nvPr/>
        </p:nvSpPr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descr="Image" id="60" name="Google Shape;60;p15"/>
          <p:cNvSpPr/>
          <p:nvPr/>
        </p:nvSpPr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sp>
      <p:sp>
        <p:nvSpPr>
          <p:cNvPr descr="Image" id="62" name="Google Shape;62;p15"/>
          <p:cNvSpPr/>
          <p:nvPr/>
        </p:nvSpPr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15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pic>
        <p:nvPicPr>
          <p:cNvPr descr="IH_BLUE-LOGO_1200x1200.png" id="71" name="Google Shape;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4139" y="1472763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55050" y="3208463"/>
            <a:ext cx="4833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Introduction to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Data Analytics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79" name="Google Shape;179;p25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82" name="Google Shape;182;p25"/>
          <p:cNvSpPr txBox="1"/>
          <p:nvPr/>
        </p:nvSpPr>
        <p:spPr>
          <a:xfrm>
            <a:off x="3509813" y="4098025"/>
            <a:ext cx="20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775" y="502725"/>
            <a:ext cx="5094124" cy="35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1327975" y="3974425"/>
            <a:ext cx="6440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From: Drawing with the right side of the brain - Betty Edwards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91" name="Google Shape;191;p26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195" name="Google Shape;195;p26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In drawing, we learn to draw what we see, rather than what we think is there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97" name="Google Shape;197;p26"/>
          <p:cNvSpPr txBox="1"/>
          <p:nvPr/>
        </p:nvSpPr>
        <p:spPr>
          <a:xfrm>
            <a:off x="1147750" y="1584075"/>
            <a:ext cx="6629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Drawing a face</a:t>
            </a:r>
            <a:r>
              <a:rPr lang="en" sz="1500"/>
              <a:t> is about learning to ‘see’ the patterns in front of us.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shades of light and dark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shapes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lines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drawing them in that order (shades, shapes, lines)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then go back to what they represent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04" name="Google Shape;204;p27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07" name="Google Shape;207;p27"/>
          <p:cNvSpPr txBox="1"/>
          <p:nvPr/>
        </p:nvSpPr>
        <p:spPr>
          <a:xfrm>
            <a:off x="3509813" y="4098025"/>
            <a:ext cx="20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327975" y="3974425"/>
            <a:ext cx="6440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From: Drawing with the right side of the brain - Betty Edwards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50" y="332850"/>
            <a:ext cx="5378700" cy="37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16" name="Google Shape;216;p28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220" name="Google Shape;220;p28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When copying a complex figure, drawing it upside down helps with this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22" name="Google Shape;222;p28"/>
          <p:cNvSpPr txBox="1"/>
          <p:nvPr/>
        </p:nvSpPr>
        <p:spPr>
          <a:xfrm>
            <a:off x="1147750" y="1584075"/>
            <a:ext cx="6629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forces us to: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shades of light and dark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shapes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lines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drawing them in that order (shades, shapes, lines)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then go back to what they represent - turn the image over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29" name="Google Shape;229;p29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491675" y="2658450"/>
            <a:ext cx="6352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“Learning to draw is about learning to see.”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-"/>
            </a:pP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Betty Edwards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781875" y="1061050"/>
            <a:ext cx="4472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38" name="Google Shape;238;p30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41" name="Google Shape;241;p30"/>
          <p:cNvSpPr txBox="1"/>
          <p:nvPr/>
        </p:nvSpPr>
        <p:spPr>
          <a:xfrm>
            <a:off x="3509813" y="4098025"/>
            <a:ext cx="20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351650" y="3996475"/>
            <a:ext cx="6440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and paintings by me, 2020, 2021, 2022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5" y="299750"/>
            <a:ext cx="3755100" cy="23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050" y="299750"/>
            <a:ext cx="2417062" cy="308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779" y="299738"/>
            <a:ext cx="2475924" cy="308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52" name="Google Shape;252;p31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256" name="Google Shape;256;p31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So, how about data analytics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58" name="Google Shape;258;p31"/>
          <p:cNvSpPr txBox="1"/>
          <p:nvPr/>
        </p:nvSpPr>
        <p:spPr>
          <a:xfrm>
            <a:off x="1147750" y="1584075"/>
            <a:ext cx="6629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Understanding data is about learning to ‘see’ the patterns in the data.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numbers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See the relationships between them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Look at the numbers forgetting for now what we (think we) know about a subject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then go back to what they represent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65" name="Google Shape;265;p32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269" name="Google Shape;269;p32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Example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400" y="518250"/>
            <a:ext cx="5539276" cy="40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78" name="Google Shape;278;p33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 b="0" l="37303" r="3643" t="0"/>
          <a:stretch/>
        </p:blipFill>
        <p:spPr>
          <a:xfrm>
            <a:off x="256200" y="298475"/>
            <a:ext cx="4011000" cy="45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4832725" y="448450"/>
            <a:ext cx="3248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Work Sans"/>
                <a:ea typeface="Work Sans"/>
                <a:cs typeface="Work Sans"/>
                <a:sym typeface="Work Sans"/>
              </a:rPr>
              <a:t>The steps of DA</a:t>
            </a:r>
            <a:endParaRPr sz="30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4391775" y="1062375"/>
            <a:ext cx="44244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Question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Get the data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Clean data (i.e., prepare for analysis)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Observe the data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Visualise and present data and findings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Start answering the question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Predict the future - classify the present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Goal of DA: Actionable Insights</a:t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-1306" l="0" r="38751" t="0"/>
          <a:stretch/>
        </p:blipFill>
        <p:spPr>
          <a:xfrm>
            <a:off x="106277" y="298475"/>
            <a:ext cx="4160925" cy="458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289" name="Google Shape;289;p34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descr="IH_BLUE-LOGO_1200x1200.png"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226" y="1687238"/>
            <a:ext cx="1481547" cy="148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79" name="Google Shape;79;p17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83" name="Google Shape;83;p17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What is Data Analytics?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p17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85" name="Google Shape;85;p17"/>
          <p:cNvSpPr txBox="1"/>
          <p:nvPr/>
        </p:nvSpPr>
        <p:spPr>
          <a:xfrm>
            <a:off x="1348425" y="1326550"/>
            <a:ext cx="6629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Collecting, cleaning and using data to generate actionable insights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Collecting: from other systems, from the web, through APIs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Cleaning: preparing for analysis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Using: finding patterns and relationships, modelling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Actionable Insights: conclusions we can act on, improvement suggestions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92" name="Google Shape;92;p18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96" name="Google Shape;96;p18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What is Data Analytics?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" name="Google Shape;97;p18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98" name="Google Shape;98;p18"/>
          <p:cNvSpPr txBox="1"/>
          <p:nvPr/>
        </p:nvSpPr>
        <p:spPr>
          <a:xfrm>
            <a:off x="1348425" y="1326550"/>
            <a:ext cx="74070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Collecting, cleaning and using data to generate actionable insights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Collecting: from other systems, from the web, through APIs				5-10%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Cleaning: preparing for analysis									60-80%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Using: finding patterns and relationships, modelling					10-20%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Actionable Insights: conclusions we can act on, improvement suggestions	5-10%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05" name="Google Shape;105;p19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109" name="Google Shape;109;p19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Why do we need to clean data?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11" name="Google Shape;111;p19"/>
          <p:cNvSpPr txBox="1"/>
          <p:nvPr/>
        </p:nvSpPr>
        <p:spPr>
          <a:xfrm>
            <a:off x="1348425" y="1326550"/>
            <a:ext cx="6629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don’t they just give us the good stuff?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is </a:t>
            </a:r>
            <a:r>
              <a:rPr lang="en" sz="1500"/>
              <a:t>collected</a:t>
            </a:r>
            <a:r>
              <a:rPr lang="en" sz="1500"/>
              <a:t> all the time, by almost every human activity: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Shopping: </a:t>
            </a:r>
            <a:r>
              <a:rPr lang="en" sz="1500"/>
              <a:t>visiting</a:t>
            </a:r>
            <a:r>
              <a:rPr lang="en" sz="1500"/>
              <a:t> a webstore; checkout; visiting a physical store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Travelling: check in/out on your travelcard; in your SatNav; in </a:t>
            </a:r>
            <a:r>
              <a:rPr lang="en" sz="1500"/>
              <a:t>traffic-monitoring systems; when you book a trip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Sports: your FitBit or step counter; checking in to your gym; hawkeye in tennis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Building: land registry; permits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Business: sales; accounting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Paying for something: when was the last time you used cash for something bigger than a cup of coffee?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18" name="Google Shape;118;p20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122" name="Google Shape;122;p20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But the </a:t>
            </a: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data is intended for operation, not for analysis.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24" name="Google Shape;124;p20"/>
          <p:cNvSpPr txBox="1"/>
          <p:nvPr/>
        </p:nvSpPr>
        <p:spPr>
          <a:xfrm>
            <a:off x="1348425" y="1820650"/>
            <a:ext cx="67734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is why we get: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Typos - free format data entry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Missing values - non-mandatory fields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‘Other’ as a category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Invalid and incorrect data: dates, zipcodes, etc.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Outliers - ‘age=200’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Different data formats - legacy systems, multiple systems, corporate mergers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31" name="Google Shape;131;p21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135" name="Google Shape;135;p21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A data analyst spends up to 80% of their time in data cleaning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37" name="Google Shape;137;p21"/>
          <p:cNvSpPr txBox="1"/>
          <p:nvPr/>
        </p:nvSpPr>
        <p:spPr>
          <a:xfrm>
            <a:off x="1348425" y="1820650"/>
            <a:ext cx="6773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is why I prefer to call it ‘preparing the data for analysis’.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44" name="Google Shape;144;p22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0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5949753" y="2453075"/>
            <a:ext cx="275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998750" y="1641550"/>
            <a:ext cx="77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endParaRPr sz="4800"/>
          </a:p>
        </p:txBody>
      </p:sp>
      <p:sp>
        <p:nvSpPr>
          <p:cNvPr id="148" name="Google Shape;148;p22"/>
          <p:cNvSpPr txBox="1"/>
          <p:nvPr/>
        </p:nvSpPr>
        <p:spPr>
          <a:xfrm>
            <a:off x="761550" y="590300"/>
            <a:ext cx="7015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latin typeface="Work Sans"/>
                <a:ea typeface="Work Sans"/>
                <a:cs typeface="Work Sans"/>
                <a:sym typeface="Work Sans"/>
              </a:rPr>
              <a:t>So what is learning Data Analysis like?</a:t>
            </a:r>
            <a:endParaRPr b="1" sz="26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50" name="Google Shape;150;p22"/>
          <p:cNvSpPr txBox="1"/>
          <p:nvPr/>
        </p:nvSpPr>
        <p:spPr>
          <a:xfrm>
            <a:off x="1348425" y="1820650"/>
            <a:ext cx="6773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375" y="50"/>
            <a:ext cx="9158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2293950" y="24797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2293875" y="26038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Like learning to draw</a:t>
            </a:r>
            <a:endParaRPr b="1" i="1" sz="2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65" name="Google Shape;165;p24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72" y="-9575"/>
            <a:ext cx="9178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 rot="-5400000">
            <a:off x="8416375" y="3975175"/>
            <a:ext cx="117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Ironhack AMS</a:t>
            </a:r>
            <a:endParaRPr sz="1000"/>
          </a:p>
        </p:txBody>
      </p:sp>
      <p:sp>
        <p:nvSpPr>
          <p:cNvPr id="168" name="Google Shape;168;p24"/>
          <p:cNvSpPr txBox="1"/>
          <p:nvPr/>
        </p:nvSpPr>
        <p:spPr>
          <a:xfrm>
            <a:off x="3509813" y="4098025"/>
            <a:ext cx="20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351650" y="3996475"/>
            <a:ext cx="6440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Drawings by me, 2017, 2018, 2018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024" y="659400"/>
            <a:ext cx="2272676" cy="32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300" y="659400"/>
            <a:ext cx="2161591" cy="321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475" y="668675"/>
            <a:ext cx="2314485" cy="32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